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Lst>
  <p:sldSz cx="7556500" cy="106934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urd" charset="1" panose="00000500000000000000"/>
      <p:regular r:id="rId10"/>
    </p:embeddedFont>
    <p:embeddedFont>
      <p:font typeface="Nourd Bold" charset="1" panose="00000800000000000000"/>
      <p:regular r:id="rId11"/>
    </p:embeddedFont>
    <p:embeddedFont>
      <p:font typeface="Red Hat Display" charset="1" panose="02010503040201060303"/>
      <p:regular r:id="rId12"/>
    </p:embeddedFont>
    <p:embeddedFont>
      <p:font typeface="Red Hat Display Bold" charset="1" panose="02010803040201060303"/>
      <p:regular r:id="rId13"/>
    </p:embeddedFont>
    <p:embeddedFont>
      <p:font typeface="Red Hat Display Italics" charset="1" panose="020105030402010D0303"/>
      <p:regular r:id="rId14"/>
    </p:embeddedFont>
    <p:embeddedFont>
      <p:font typeface="Red Hat Display Bold Italics" charset="1" panose="020108030402010D03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55FCF"/>
        </a:solidFill>
      </p:bgPr>
    </p:bg>
    <p:spTree>
      <p:nvGrpSpPr>
        <p:cNvPr id="1" name=""/>
        <p:cNvGrpSpPr/>
        <p:nvPr/>
      </p:nvGrpSpPr>
      <p:grpSpPr>
        <a:xfrm>
          <a:off x="0" y="0"/>
          <a:ext cx="0" cy="0"/>
          <a:chOff x="0" y="0"/>
          <a:chExt cx="0" cy="0"/>
        </a:xfrm>
      </p:grpSpPr>
      <p:sp>
        <p:nvSpPr>
          <p:cNvPr name="AutoShape 2" id="2"/>
          <p:cNvSpPr/>
          <p:nvPr/>
        </p:nvSpPr>
        <p:spPr>
          <a:xfrm rot="0">
            <a:off x="-308881" y="-285121"/>
            <a:ext cx="6356881" cy="9465121"/>
          </a:xfrm>
          <a:prstGeom prst="rect">
            <a:avLst/>
          </a:prstGeom>
          <a:solidFill>
            <a:srgbClr val="FFFFFF"/>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3496473" y="6626157"/>
            <a:ext cx="4425843" cy="442584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23156" y="9180000"/>
            <a:ext cx="756000" cy="756000"/>
          </a:xfrm>
          <a:prstGeom prst="rect">
            <a:avLst/>
          </a:prstGeom>
        </p:spPr>
      </p:pic>
      <p:sp>
        <p:nvSpPr>
          <p:cNvPr name="TextBox 5" id="5"/>
          <p:cNvSpPr txBox="true"/>
          <p:nvPr/>
        </p:nvSpPr>
        <p:spPr>
          <a:xfrm rot="5400000">
            <a:off x="5593400" y="1782688"/>
            <a:ext cx="2381037" cy="327660"/>
          </a:xfrm>
          <a:prstGeom prst="rect">
            <a:avLst/>
          </a:prstGeom>
        </p:spPr>
        <p:txBody>
          <a:bodyPr anchor="t" rtlCol="false" tIns="0" lIns="0" bIns="0" rIns="0">
            <a:spAutoFit/>
          </a:bodyPr>
          <a:lstStyle/>
          <a:p>
            <a:pPr>
              <a:lnSpc>
                <a:spcPts val="2625"/>
              </a:lnSpc>
            </a:pPr>
            <a:r>
              <a:rPr lang="en-US" spc="315" sz="2100">
                <a:solidFill>
                  <a:srgbClr val="8EE3C8"/>
                </a:solidFill>
                <a:latin typeface="Red Hat Display Bold"/>
              </a:rPr>
              <a:t>AUSTEN TECH</a:t>
            </a:r>
          </a:p>
        </p:txBody>
      </p:sp>
      <p:grpSp>
        <p:nvGrpSpPr>
          <p:cNvPr name="Group 6" id="6"/>
          <p:cNvGrpSpPr/>
          <p:nvPr/>
        </p:nvGrpSpPr>
        <p:grpSpPr>
          <a:xfrm rot="0">
            <a:off x="756000" y="756000"/>
            <a:ext cx="4479837" cy="4126905"/>
            <a:chOff x="0" y="0"/>
            <a:chExt cx="5973116" cy="5502540"/>
          </a:xfrm>
        </p:grpSpPr>
        <p:sp>
          <p:nvSpPr>
            <p:cNvPr name="TextBox 7" id="7"/>
            <p:cNvSpPr txBox="true"/>
            <p:nvPr/>
          </p:nvSpPr>
          <p:spPr>
            <a:xfrm rot="0">
              <a:off x="0" y="19050"/>
              <a:ext cx="5973116" cy="4038177"/>
            </a:xfrm>
            <a:prstGeom prst="rect">
              <a:avLst/>
            </a:prstGeom>
          </p:spPr>
          <p:txBody>
            <a:bodyPr anchor="t" rtlCol="false" tIns="0" lIns="0" bIns="0" rIns="0">
              <a:spAutoFit/>
            </a:bodyPr>
            <a:lstStyle/>
            <a:p>
              <a:pPr>
                <a:lnSpc>
                  <a:spcPts val="5980"/>
                </a:lnSpc>
              </a:pPr>
              <a:r>
                <a:rPr lang="en-US" sz="5200">
                  <a:solidFill>
                    <a:srgbClr val="155FCF"/>
                  </a:solidFill>
                  <a:latin typeface="Red Hat Display Bold"/>
                </a:rPr>
                <a:t>Prodactif: Customizable Employee Dashboard</a:t>
              </a:r>
            </a:p>
          </p:txBody>
        </p:sp>
        <p:sp>
          <p:nvSpPr>
            <p:cNvPr name="TextBox 8" id="8"/>
            <p:cNvSpPr txBox="true"/>
            <p:nvPr/>
          </p:nvSpPr>
          <p:spPr>
            <a:xfrm rot="0">
              <a:off x="0" y="4677675"/>
              <a:ext cx="5973116" cy="824865"/>
            </a:xfrm>
            <a:prstGeom prst="rect">
              <a:avLst/>
            </a:prstGeom>
          </p:spPr>
          <p:txBody>
            <a:bodyPr anchor="t" rtlCol="false" tIns="0" lIns="0" bIns="0" rIns="0">
              <a:spAutoFit/>
            </a:bodyPr>
            <a:lstStyle/>
            <a:p>
              <a:pPr algn="l" marL="0" indent="0" lvl="0">
                <a:lnSpc>
                  <a:spcPts val="2550"/>
                </a:lnSpc>
              </a:pPr>
              <a:r>
                <a:rPr lang="en-US" u="none" sz="1700">
                  <a:solidFill>
                    <a:srgbClr val="155FCF"/>
                  </a:solidFill>
                  <a:latin typeface="Red Hat Display Bold"/>
                </a:rPr>
                <a:t>Product Proposal</a:t>
              </a:r>
            </a:p>
            <a:p>
              <a:pPr algn="l" marL="0" indent="0" lvl="0">
                <a:lnSpc>
                  <a:spcPts val="2550"/>
                </a:lnSpc>
              </a:pPr>
              <a:r>
                <a:rPr lang="en-US" u="none" sz="1700">
                  <a:solidFill>
                    <a:srgbClr val="155FCF"/>
                  </a:solidFill>
                  <a:latin typeface="Red Hat Display Bold"/>
                </a:rPr>
                <a:t>November 2020</a:t>
              </a:r>
            </a:p>
          </p:txBody>
        </p:sp>
      </p:grpSp>
      <p:sp>
        <p:nvSpPr>
          <p:cNvPr name="TextBox 9" id="9"/>
          <p:cNvSpPr txBox="true"/>
          <p:nvPr/>
        </p:nvSpPr>
        <p:spPr>
          <a:xfrm rot="0">
            <a:off x="756000" y="8041095"/>
            <a:ext cx="1902272" cy="382905"/>
          </a:xfrm>
          <a:prstGeom prst="rect">
            <a:avLst/>
          </a:prstGeom>
        </p:spPr>
        <p:txBody>
          <a:bodyPr anchor="t" rtlCol="false" tIns="0" lIns="0" bIns="0" rIns="0">
            <a:spAutoFit/>
          </a:bodyPr>
          <a:lstStyle/>
          <a:p>
            <a:pPr algn="l" marL="0" indent="0" lvl="0">
              <a:lnSpc>
                <a:spcPts val="1500"/>
              </a:lnSpc>
              <a:spcBef>
                <a:spcPct val="0"/>
              </a:spcBef>
            </a:pPr>
            <a:r>
              <a:rPr lang="en-US" spc="180" u="none" sz="1200">
                <a:solidFill>
                  <a:srgbClr val="155FCF"/>
                </a:solidFill>
                <a:latin typeface="Red Hat Display Bold"/>
              </a:rPr>
              <a:t>PREPARED FOR ELEMPI CO.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EE3C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1301" t="0" r="11483" b="0"/>
          <a:stretch>
            <a:fillRect/>
          </a:stretch>
        </p:blipFill>
        <p:spPr>
          <a:xfrm flipH="false" flipV="false" rot="0">
            <a:off x="-248396" y="-180000"/>
            <a:ext cx="3744869" cy="11105976"/>
          </a:xfrm>
          <a:prstGeom prst="rect">
            <a:avLst/>
          </a:prstGeom>
        </p:spPr>
      </p:pic>
      <p:sp>
        <p:nvSpPr>
          <p:cNvPr name="AutoShape 3" id="3"/>
          <p:cNvSpPr/>
          <p:nvPr/>
        </p:nvSpPr>
        <p:spPr>
          <a:xfrm rot="0">
            <a:off x="2039042" y="4111894"/>
            <a:ext cx="4764958" cy="5824106"/>
          </a:xfrm>
          <a:prstGeom prst="rect">
            <a:avLst/>
          </a:prstGeom>
          <a:solidFill>
            <a:srgbClr val="FFFFFF"/>
          </a:solidFill>
        </p:spPr>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048000" y="756000"/>
            <a:ext cx="756000" cy="756000"/>
          </a:xfrm>
          <a:prstGeom prst="rect">
            <a:avLst/>
          </a:prstGeom>
        </p:spPr>
      </p:pic>
      <p:grpSp>
        <p:nvGrpSpPr>
          <p:cNvPr name="Group 5" id="5"/>
          <p:cNvGrpSpPr/>
          <p:nvPr/>
        </p:nvGrpSpPr>
        <p:grpSpPr>
          <a:xfrm rot="0">
            <a:off x="2518565" y="5790636"/>
            <a:ext cx="3805913" cy="2466622"/>
            <a:chOff x="0" y="0"/>
            <a:chExt cx="5074551" cy="3288829"/>
          </a:xfrm>
        </p:grpSpPr>
        <p:sp>
          <p:nvSpPr>
            <p:cNvPr name="TextBox 6" id="6"/>
            <p:cNvSpPr txBox="true"/>
            <p:nvPr/>
          </p:nvSpPr>
          <p:spPr>
            <a:xfrm rot="0">
              <a:off x="0" y="0"/>
              <a:ext cx="5074551" cy="1600200"/>
            </a:xfrm>
            <a:prstGeom prst="rect">
              <a:avLst/>
            </a:prstGeom>
          </p:spPr>
          <p:txBody>
            <a:bodyPr anchor="t" rtlCol="false" tIns="0" lIns="0" bIns="0" rIns="0">
              <a:spAutoFit/>
            </a:bodyPr>
            <a:lstStyle/>
            <a:p>
              <a:pPr marL="0" indent="0" lvl="0">
                <a:lnSpc>
                  <a:spcPts val="4800"/>
                </a:lnSpc>
              </a:pPr>
              <a:r>
                <a:rPr lang="en-US" u="none" sz="4000">
                  <a:solidFill>
                    <a:srgbClr val="155FCF"/>
                  </a:solidFill>
                  <a:latin typeface="Red Hat Display Bold"/>
                </a:rPr>
                <a:t>Greetings from Austen Tech!</a:t>
              </a:r>
            </a:p>
          </p:txBody>
        </p:sp>
        <p:sp>
          <p:nvSpPr>
            <p:cNvPr name="TextBox 7" id="7"/>
            <p:cNvSpPr txBox="true"/>
            <p:nvPr/>
          </p:nvSpPr>
          <p:spPr>
            <a:xfrm rot="0">
              <a:off x="0" y="2062009"/>
              <a:ext cx="5074551" cy="1226820"/>
            </a:xfrm>
            <a:prstGeom prst="rect">
              <a:avLst/>
            </a:prstGeom>
          </p:spPr>
          <p:txBody>
            <a:bodyPr anchor="t" rtlCol="false" tIns="0" lIns="0" bIns="0" rIns="0">
              <a:spAutoFit/>
            </a:bodyPr>
            <a:lstStyle/>
            <a:p>
              <a:pPr marL="0" indent="0" lvl="0">
                <a:lnSpc>
                  <a:spcPts val="1920"/>
                </a:lnSpc>
                <a:spcBef>
                  <a:spcPct val="0"/>
                </a:spcBef>
              </a:pPr>
              <a:r>
                <a:rPr lang="en-US" spc="24" u="none" sz="1200">
                  <a:solidFill>
                    <a:srgbClr val="155FCF"/>
                  </a:solidFill>
                  <a:latin typeface="Nourd"/>
                </a:rPr>
                <a:t>We are a data-driven, customer-centric web and app development company. We are obsessed with empowering businesses to work quicker and better, through responsive technology.</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239181" y="-180000"/>
            <a:ext cx="6641638" cy="6641638"/>
            <a:chOff x="0" y="0"/>
            <a:chExt cx="6350000" cy="6350000"/>
          </a:xfrm>
        </p:grpSpPr>
        <p:sp>
          <p:nvSpPr>
            <p:cNvPr name="Freeform 3" id="3"/>
            <p:cNvSpPr/>
            <p:nvPr/>
          </p:nvSpPr>
          <p:spPr>
            <a:xfrm>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2"/>
              <a:stretch>
                <a:fillRect l="-35476" r="-52238" t="-25142" b="0"/>
              </a:stretch>
            </a:blipFill>
          </p:spPr>
        </p:sp>
      </p:grpSp>
      <p:sp>
        <p:nvSpPr>
          <p:cNvPr name="AutoShape 4" id="4"/>
          <p:cNvSpPr/>
          <p:nvPr/>
        </p:nvSpPr>
        <p:spPr>
          <a:xfrm rot="0">
            <a:off x="-254879" y="-236526"/>
            <a:ext cx="4494061" cy="6698164"/>
          </a:xfrm>
          <a:prstGeom prst="rect">
            <a:avLst/>
          </a:prstGeom>
          <a:solidFill>
            <a:srgbClr val="155FCF"/>
          </a:solidFill>
        </p:spPr>
      </p:sp>
      <p:grpSp>
        <p:nvGrpSpPr>
          <p:cNvPr name="Group 5" id="5"/>
          <p:cNvGrpSpPr/>
          <p:nvPr/>
        </p:nvGrpSpPr>
        <p:grpSpPr>
          <a:xfrm rot="0">
            <a:off x="756000" y="756000"/>
            <a:ext cx="2715119" cy="4506890"/>
            <a:chOff x="0" y="0"/>
            <a:chExt cx="3620159" cy="6009187"/>
          </a:xfrm>
        </p:grpSpPr>
        <p:sp>
          <p:nvSpPr>
            <p:cNvPr name="TextBox 6" id="6"/>
            <p:cNvSpPr txBox="true"/>
            <p:nvPr/>
          </p:nvSpPr>
          <p:spPr>
            <a:xfrm rot="0">
              <a:off x="0" y="2559867"/>
              <a:ext cx="3620159" cy="3449320"/>
            </a:xfrm>
            <a:prstGeom prst="rect">
              <a:avLst/>
            </a:prstGeom>
          </p:spPr>
          <p:txBody>
            <a:bodyPr anchor="t" rtlCol="false" tIns="0" lIns="0" bIns="0" rIns="0">
              <a:spAutoFit/>
            </a:bodyPr>
            <a:lstStyle/>
            <a:p>
              <a:pPr algn="l" marL="0" indent="0" lvl="0">
                <a:lnSpc>
                  <a:spcPts val="1920"/>
                </a:lnSpc>
                <a:spcBef>
                  <a:spcPct val="0"/>
                </a:spcBef>
              </a:pPr>
              <a:r>
                <a:rPr lang="en-US" spc="24" u="none" sz="1200">
                  <a:solidFill>
                    <a:srgbClr val="D7EAFF"/>
                  </a:solidFill>
                  <a:latin typeface="Nourd"/>
                </a:rPr>
                <a:t>For over 10 years, we've been developing new technology for enterprises of all sizes. Our mission is to provide companies with cutting-edge products that enable employees to work better and smarter. We believe that when technology is data-driven and people-centric, it maximizes the organization's impact on their industry - and society as a whole.</a:t>
              </a:r>
            </a:p>
          </p:txBody>
        </p:sp>
        <p:sp>
          <p:nvSpPr>
            <p:cNvPr name="TextBox 7" id="7"/>
            <p:cNvSpPr txBox="true"/>
            <p:nvPr/>
          </p:nvSpPr>
          <p:spPr>
            <a:xfrm rot="0">
              <a:off x="0" y="19050"/>
              <a:ext cx="3620159" cy="2338917"/>
            </a:xfrm>
            <a:prstGeom prst="rect">
              <a:avLst/>
            </a:prstGeom>
          </p:spPr>
          <p:txBody>
            <a:bodyPr anchor="t" rtlCol="false" tIns="0" lIns="0" bIns="0" rIns="0">
              <a:spAutoFit/>
            </a:bodyPr>
            <a:lstStyle/>
            <a:p>
              <a:pPr algn="l" marL="0" indent="0" lvl="0">
                <a:lnSpc>
                  <a:spcPts val="4600"/>
                </a:lnSpc>
              </a:pPr>
              <a:r>
                <a:rPr lang="en-US" u="none" sz="4000">
                  <a:solidFill>
                    <a:srgbClr val="8EE3C8"/>
                  </a:solidFill>
                  <a:latin typeface="Red Hat Display Bold"/>
                </a:rPr>
                <a:t>About Austen Tech</a:t>
              </a:r>
            </a:p>
          </p:txBody>
        </p:sp>
      </p:grpSp>
      <p:grpSp>
        <p:nvGrpSpPr>
          <p:cNvPr name="Group 8" id="8"/>
          <p:cNvGrpSpPr/>
          <p:nvPr/>
        </p:nvGrpSpPr>
        <p:grpSpPr>
          <a:xfrm rot="0">
            <a:off x="3627364" y="5849821"/>
            <a:ext cx="1223635" cy="1223635"/>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EE3C8"/>
            </a:solidFill>
          </p:spPr>
        </p:sp>
      </p:grpSp>
      <p:sp>
        <p:nvSpPr>
          <p:cNvPr name="TextBox 10" id="10"/>
          <p:cNvSpPr txBox="true"/>
          <p:nvPr/>
        </p:nvSpPr>
        <p:spPr>
          <a:xfrm rot="0">
            <a:off x="756000" y="7261330"/>
            <a:ext cx="2715119" cy="1749425"/>
          </a:xfrm>
          <a:prstGeom prst="rect">
            <a:avLst/>
          </a:prstGeom>
        </p:spPr>
        <p:txBody>
          <a:bodyPr anchor="t" rtlCol="false" tIns="0" lIns="0" bIns="0" rIns="0">
            <a:spAutoFit/>
          </a:bodyPr>
          <a:lstStyle/>
          <a:p>
            <a:pPr marL="0" indent="0" lvl="0">
              <a:lnSpc>
                <a:spcPts val="4600"/>
              </a:lnSpc>
            </a:pPr>
            <a:r>
              <a:rPr lang="en-US" u="none" sz="4000">
                <a:solidFill>
                  <a:srgbClr val="155FCF"/>
                </a:solidFill>
                <a:latin typeface="Red Hat Display Bold"/>
              </a:rPr>
              <a:t>The Austen Tech Team</a:t>
            </a:r>
          </a:p>
        </p:txBody>
      </p:sp>
      <p:sp>
        <p:nvSpPr>
          <p:cNvPr name="TextBox 11" id="11"/>
          <p:cNvSpPr txBox="true"/>
          <p:nvPr/>
        </p:nvSpPr>
        <p:spPr>
          <a:xfrm rot="0">
            <a:off x="4311707" y="7331230"/>
            <a:ext cx="2492293" cy="293370"/>
          </a:xfrm>
          <a:prstGeom prst="rect">
            <a:avLst/>
          </a:prstGeom>
        </p:spPr>
        <p:txBody>
          <a:bodyPr anchor="t" rtlCol="false" tIns="0" lIns="0" bIns="0" rIns="0">
            <a:spAutoFit/>
          </a:bodyPr>
          <a:lstStyle/>
          <a:p>
            <a:pPr marL="0" indent="0" lvl="0">
              <a:lnSpc>
                <a:spcPts val="2340"/>
              </a:lnSpc>
              <a:spcBef>
                <a:spcPct val="0"/>
              </a:spcBef>
            </a:pPr>
            <a:r>
              <a:rPr lang="en-US" u="sng" sz="1800">
                <a:solidFill>
                  <a:srgbClr val="155FCF"/>
                </a:solidFill>
                <a:latin typeface="Red Hat Display Bold"/>
              </a:rPr>
              <a:t>Co-Founders:</a:t>
            </a:r>
          </a:p>
        </p:txBody>
      </p:sp>
      <p:sp>
        <p:nvSpPr>
          <p:cNvPr name="TextBox 12" id="12"/>
          <p:cNvSpPr txBox="true"/>
          <p:nvPr/>
        </p:nvSpPr>
        <p:spPr>
          <a:xfrm rot="0">
            <a:off x="4311707" y="8641290"/>
            <a:ext cx="2492293" cy="293370"/>
          </a:xfrm>
          <a:prstGeom prst="rect">
            <a:avLst/>
          </a:prstGeom>
        </p:spPr>
        <p:txBody>
          <a:bodyPr anchor="t" rtlCol="false" tIns="0" lIns="0" bIns="0" rIns="0">
            <a:spAutoFit/>
          </a:bodyPr>
          <a:lstStyle/>
          <a:p>
            <a:pPr marL="0" indent="0" lvl="0">
              <a:lnSpc>
                <a:spcPts val="2340"/>
              </a:lnSpc>
              <a:spcBef>
                <a:spcPct val="0"/>
              </a:spcBef>
            </a:pPr>
            <a:r>
              <a:rPr lang="en-US" u="sng" sz="1800">
                <a:solidFill>
                  <a:srgbClr val="155FCF"/>
                </a:solidFill>
                <a:latin typeface="Red Hat Display Bold"/>
              </a:rPr>
              <a:t>Core Members:</a:t>
            </a:r>
          </a:p>
        </p:txBody>
      </p:sp>
      <p:sp>
        <p:nvSpPr>
          <p:cNvPr name="TextBox 13" id="13"/>
          <p:cNvSpPr txBox="true"/>
          <p:nvPr/>
        </p:nvSpPr>
        <p:spPr>
          <a:xfrm rot="0">
            <a:off x="4311707" y="7802500"/>
            <a:ext cx="2631297" cy="453390"/>
          </a:xfrm>
          <a:prstGeom prst="rect">
            <a:avLst/>
          </a:prstGeom>
        </p:spPr>
        <p:txBody>
          <a:bodyPr anchor="t" rtlCol="false" tIns="0" lIns="0" bIns="0" rIns="0">
            <a:spAutoFit/>
          </a:bodyPr>
          <a:lstStyle/>
          <a:p>
            <a:pPr algn="l" marL="0" indent="0" lvl="0">
              <a:lnSpc>
                <a:spcPts val="1920"/>
              </a:lnSpc>
              <a:spcBef>
                <a:spcPct val="0"/>
              </a:spcBef>
            </a:pPr>
            <a:r>
              <a:rPr lang="en-US" spc="24" u="none" sz="1200">
                <a:solidFill>
                  <a:srgbClr val="155FCF"/>
                </a:solidFill>
                <a:latin typeface="Nourd"/>
              </a:rPr>
              <a:t>Amande Lirsht (CEO)</a:t>
            </a:r>
          </a:p>
          <a:p>
            <a:pPr algn="l" marL="0" indent="0" lvl="0">
              <a:lnSpc>
                <a:spcPts val="1920"/>
              </a:lnSpc>
              <a:spcBef>
                <a:spcPct val="0"/>
              </a:spcBef>
            </a:pPr>
            <a:r>
              <a:rPr lang="en-US" spc="24" u="none" sz="1200">
                <a:solidFill>
                  <a:srgbClr val="155FCF"/>
                </a:solidFill>
                <a:latin typeface="Nourd"/>
              </a:rPr>
              <a:t>Henrisse Nooria (Chief Designer)</a:t>
            </a:r>
          </a:p>
        </p:txBody>
      </p:sp>
      <p:sp>
        <p:nvSpPr>
          <p:cNvPr name="TextBox 14" id="14"/>
          <p:cNvSpPr txBox="true"/>
          <p:nvPr/>
        </p:nvSpPr>
        <p:spPr>
          <a:xfrm rot="0">
            <a:off x="4311707" y="9112560"/>
            <a:ext cx="2631297" cy="691515"/>
          </a:xfrm>
          <a:prstGeom prst="rect">
            <a:avLst/>
          </a:prstGeom>
        </p:spPr>
        <p:txBody>
          <a:bodyPr anchor="t" rtlCol="false" tIns="0" lIns="0" bIns="0" rIns="0">
            <a:spAutoFit/>
          </a:bodyPr>
          <a:lstStyle/>
          <a:p>
            <a:pPr algn="l" marL="0" indent="0" lvl="0">
              <a:lnSpc>
                <a:spcPts val="1920"/>
              </a:lnSpc>
              <a:spcBef>
                <a:spcPct val="0"/>
              </a:spcBef>
            </a:pPr>
            <a:r>
              <a:rPr lang="en-US" spc="24" sz="1200">
                <a:solidFill>
                  <a:srgbClr val="155FCF"/>
                </a:solidFill>
                <a:latin typeface="Nourd"/>
              </a:rPr>
              <a:t>Blythi</a:t>
            </a:r>
            <a:r>
              <a:rPr lang="en-US" spc="24" u="none" sz="1200">
                <a:solidFill>
                  <a:srgbClr val="155FCF"/>
                </a:solidFill>
                <a:latin typeface="Nourd"/>
              </a:rPr>
              <a:t>e Roven (Finance)</a:t>
            </a:r>
          </a:p>
          <a:p>
            <a:pPr algn="l" marL="0" indent="0" lvl="0">
              <a:lnSpc>
                <a:spcPts val="1920"/>
              </a:lnSpc>
              <a:spcBef>
                <a:spcPct val="0"/>
              </a:spcBef>
            </a:pPr>
            <a:r>
              <a:rPr lang="en-US" spc="24" u="none" sz="1200">
                <a:solidFill>
                  <a:srgbClr val="155FCF"/>
                </a:solidFill>
                <a:latin typeface="Nourd"/>
              </a:rPr>
              <a:t>Visienne Groples (UX/UI)</a:t>
            </a:r>
          </a:p>
          <a:p>
            <a:pPr algn="l" marL="0" indent="0" lvl="0">
              <a:lnSpc>
                <a:spcPts val="1920"/>
              </a:lnSpc>
              <a:spcBef>
                <a:spcPct val="0"/>
              </a:spcBef>
            </a:pPr>
            <a:r>
              <a:rPr lang="en-US" spc="24" u="none" sz="1200">
                <a:solidFill>
                  <a:srgbClr val="155FCF"/>
                </a:solidFill>
                <a:latin typeface="Nourd"/>
              </a:rPr>
              <a:t>Steffani Bryt (Partnerships)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55FC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0213" t="0" r="31118" b="0"/>
          <a:stretch>
            <a:fillRect/>
          </a:stretch>
        </p:blipFill>
        <p:spPr>
          <a:xfrm flipH="false" flipV="false" rot="0">
            <a:off x="-441559" y="-360000"/>
            <a:ext cx="4221559" cy="7282879"/>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44658" y="-360000"/>
            <a:ext cx="2299496" cy="2299496"/>
          </a:xfrm>
          <a:prstGeom prst="rect">
            <a:avLst/>
          </a:prstGeom>
        </p:spPr>
      </p:pic>
      <p:sp>
        <p:nvSpPr>
          <p:cNvPr name="AutoShape 4" id="4"/>
          <p:cNvSpPr/>
          <p:nvPr/>
        </p:nvSpPr>
        <p:spPr>
          <a:xfrm rot="0">
            <a:off x="-190580" y="6922879"/>
            <a:ext cx="7941160" cy="3973811"/>
          </a:xfrm>
          <a:prstGeom prst="rect">
            <a:avLst/>
          </a:prstGeom>
          <a:solidFill>
            <a:srgbClr val="FFFFFF"/>
          </a:solidFill>
        </p:spPr>
      </p:sp>
      <p:grpSp>
        <p:nvGrpSpPr>
          <p:cNvPr name="Group 5" id="5"/>
          <p:cNvGrpSpPr>
            <a:grpSpLocks noChangeAspect="true"/>
          </p:cNvGrpSpPr>
          <p:nvPr/>
        </p:nvGrpSpPr>
        <p:grpSpPr>
          <a:xfrm rot="0">
            <a:off x="4541346" y="7678137"/>
            <a:ext cx="2262654" cy="2262645"/>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14920" t="-18344" b="-54036"/>
              </a:stretch>
            </a:blipFill>
          </p:spPr>
        </p:sp>
      </p:grpSp>
      <p:sp>
        <p:nvSpPr>
          <p:cNvPr name="TextBox 7" id="7"/>
          <p:cNvSpPr txBox="true"/>
          <p:nvPr/>
        </p:nvSpPr>
        <p:spPr>
          <a:xfrm rot="0">
            <a:off x="4541346" y="717900"/>
            <a:ext cx="2262654" cy="4263390"/>
          </a:xfrm>
          <a:prstGeom prst="rect">
            <a:avLst/>
          </a:prstGeom>
        </p:spPr>
        <p:txBody>
          <a:bodyPr anchor="t" rtlCol="false" tIns="0" lIns="0" bIns="0" rIns="0">
            <a:spAutoFit/>
          </a:bodyPr>
          <a:lstStyle/>
          <a:p>
            <a:pPr algn="l" marL="0" indent="0" lvl="0">
              <a:lnSpc>
                <a:spcPts val="1920"/>
              </a:lnSpc>
              <a:spcBef>
                <a:spcPct val="0"/>
              </a:spcBef>
            </a:pPr>
            <a:r>
              <a:rPr lang="en-US" spc="24" u="none" sz="1200">
                <a:solidFill>
                  <a:srgbClr val="FFFFFF"/>
                </a:solidFill>
                <a:latin typeface="Nourd"/>
              </a:rPr>
              <a:t>Employees deal with a daily barrage of tasks, big and small. Without a system for prioritization and productivity, it's easy for important ones to fall through the cracks. That's why we developed Prodactif, a customizable employee dashboard. </a:t>
            </a:r>
          </a:p>
          <a:p>
            <a:pPr algn="l" marL="0" indent="0" lvl="0">
              <a:lnSpc>
                <a:spcPts val="1920"/>
              </a:lnSpc>
              <a:spcBef>
                <a:spcPct val="0"/>
              </a:spcBef>
            </a:pPr>
          </a:p>
          <a:p>
            <a:pPr algn="l" marL="0" indent="0" lvl="0">
              <a:lnSpc>
                <a:spcPts val="1920"/>
              </a:lnSpc>
              <a:spcBef>
                <a:spcPct val="0"/>
              </a:spcBef>
            </a:pPr>
            <a:r>
              <a:rPr lang="en-US" spc="24" u="none" sz="1200">
                <a:solidFill>
                  <a:srgbClr val="FFFFFF"/>
                </a:solidFill>
                <a:latin typeface="Nourd"/>
              </a:rPr>
              <a:t>Prodactif is no ordinary platform. Before developing it, we studied hundreds of productivity platforms. We worked with companies across industries, and interviewed thousands of employees to understand their needs. </a:t>
            </a:r>
          </a:p>
        </p:txBody>
      </p:sp>
      <p:sp>
        <p:nvSpPr>
          <p:cNvPr name="TextBox 8" id="8"/>
          <p:cNvSpPr txBox="true"/>
          <p:nvPr/>
        </p:nvSpPr>
        <p:spPr>
          <a:xfrm rot="0">
            <a:off x="756000" y="7730277"/>
            <a:ext cx="3263760" cy="2120265"/>
          </a:xfrm>
          <a:prstGeom prst="rect">
            <a:avLst/>
          </a:prstGeom>
        </p:spPr>
        <p:txBody>
          <a:bodyPr anchor="t" rtlCol="false" tIns="0" lIns="0" bIns="0" rIns="0">
            <a:spAutoFit/>
          </a:bodyPr>
          <a:lstStyle/>
          <a:p>
            <a:pPr algn="l" marL="0" indent="0" lvl="0">
              <a:lnSpc>
                <a:spcPts val="1920"/>
              </a:lnSpc>
              <a:spcBef>
                <a:spcPct val="0"/>
              </a:spcBef>
            </a:pPr>
            <a:r>
              <a:rPr lang="en-US" spc="24" u="none" sz="1200">
                <a:solidFill>
                  <a:srgbClr val="155FCF"/>
                </a:solidFill>
                <a:latin typeface="Nourd"/>
              </a:rPr>
              <a:t>Like most custom employee dashboards, Prodactif organizes tasks by team, priority and impact - but we took it a step further. Our dashboard is fully customizable, which means it evolves with the employees' needs. More importantly, Prodactif uses algorithms and adaptive technology to turn data points into actionable insights, fueling a cycle of improvement and efficiency.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3494157" y="-360000"/>
            <a:ext cx="4425843" cy="4425843"/>
          </a:xfrm>
          <a:prstGeom prst="rect">
            <a:avLst/>
          </a:prstGeom>
        </p:spPr>
      </p:pic>
      <p:sp>
        <p:nvSpPr>
          <p:cNvPr name="AutoShape 3" id="3"/>
          <p:cNvSpPr/>
          <p:nvPr/>
        </p:nvSpPr>
        <p:spPr>
          <a:xfrm rot="0">
            <a:off x="756000" y="3258001"/>
            <a:ext cx="6048000" cy="4182842"/>
          </a:xfrm>
          <a:prstGeom prst="rect">
            <a:avLst/>
          </a:prstGeom>
          <a:solidFill>
            <a:srgbClr val="155FCF"/>
          </a:solidFill>
        </p:spPr>
      </p:sp>
      <p:sp>
        <p:nvSpPr>
          <p:cNvPr name="TextBox 4" id="4"/>
          <p:cNvSpPr txBox="true"/>
          <p:nvPr/>
        </p:nvSpPr>
        <p:spPr>
          <a:xfrm rot="0">
            <a:off x="756000" y="645900"/>
            <a:ext cx="2678614" cy="1964690"/>
          </a:xfrm>
          <a:prstGeom prst="rect">
            <a:avLst/>
          </a:prstGeom>
        </p:spPr>
        <p:txBody>
          <a:bodyPr anchor="t" rtlCol="false" tIns="0" lIns="0" bIns="0" rIns="0">
            <a:spAutoFit/>
          </a:bodyPr>
          <a:lstStyle/>
          <a:p>
            <a:pPr marL="0" indent="0" lvl="0">
              <a:lnSpc>
                <a:spcPts val="5200"/>
              </a:lnSpc>
              <a:spcBef>
                <a:spcPct val="0"/>
              </a:spcBef>
            </a:pPr>
            <a:r>
              <a:rPr lang="en-US" u="none" sz="4000">
                <a:solidFill>
                  <a:srgbClr val="155FCF"/>
                </a:solidFill>
                <a:latin typeface="Red Hat Display Bold"/>
              </a:rPr>
              <a:t>Bringing Prodactif to Life</a:t>
            </a:r>
          </a:p>
        </p:txBody>
      </p:sp>
      <p:sp>
        <p:nvSpPr>
          <p:cNvPr name="TextBox 5" id="5"/>
          <p:cNvSpPr txBox="true"/>
          <p:nvPr/>
        </p:nvSpPr>
        <p:spPr>
          <a:xfrm rot="0">
            <a:off x="1280161" y="5000807"/>
            <a:ext cx="1738742" cy="678180"/>
          </a:xfrm>
          <a:prstGeom prst="rect">
            <a:avLst/>
          </a:prstGeom>
        </p:spPr>
        <p:txBody>
          <a:bodyPr anchor="t" rtlCol="false" tIns="0" lIns="0" bIns="0" rIns="0">
            <a:spAutoFit/>
          </a:bodyPr>
          <a:lstStyle/>
          <a:p>
            <a:pPr algn="l" marL="0" indent="0" lvl="0">
              <a:lnSpc>
                <a:spcPts val="2729"/>
              </a:lnSpc>
              <a:spcBef>
                <a:spcPct val="0"/>
              </a:spcBef>
            </a:pPr>
            <a:r>
              <a:rPr lang="en-US" sz="2099">
                <a:solidFill>
                  <a:srgbClr val="8EE3C8"/>
                </a:solidFill>
                <a:latin typeface="Red Hat Display Bold"/>
              </a:rPr>
              <a:t>Development Cost</a:t>
            </a:r>
          </a:p>
        </p:txBody>
      </p:sp>
      <p:sp>
        <p:nvSpPr>
          <p:cNvPr name="TextBox 6" id="6"/>
          <p:cNvSpPr txBox="true"/>
          <p:nvPr/>
        </p:nvSpPr>
        <p:spPr>
          <a:xfrm rot="0">
            <a:off x="3780000" y="4027743"/>
            <a:ext cx="2454508" cy="2596515"/>
          </a:xfrm>
          <a:prstGeom prst="rect">
            <a:avLst/>
          </a:prstGeom>
        </p:spPr>
        <p:txBody>
          <a:bodyPr anchor="t" rtlCol="false" tIns="0" lIns="0" bIns="0" rIns="0">
            <a:spAutoFit/>
          </a:bodyPr>
          <a:lstStyle/>
          <a:p>
            <a:pPr algn="l" marL="0" indent="0" lvl="0">
              <a:lnSpc>
                <a:spcPts val="1920"/>
              </a:lnSpc>
              <a:spcBef>
                <a:spcPct val="0"/>
              </a:spcBef>
            </a:pPr>
            <a:r>
              <a:rPr lang="en-US" spc="24" u="none" sz="1200">
                <a:solidFill>
                  <a:srgbClr val="FFFFFF"/>
                </a:solidFill>
                <a:latin typeface="Nourd"/>
              </a:rPr>
              <a:t>The working budget is $10,000, including the research done, the initial wireframing and user testing, and the beta launch with predetermined partner companies. </a:t>
            </a:r>
          </a:p>
          <a:p>
            <a:pPr algn="l" marL="0" indent="0" lvl="0">
              <a:lnSpc>
                <a:spcPts val="1920"/>
              </a:lnSpc>
              <a:spcBef>
                <a:spcPct val="0"/>
              </a:spcBef>
            </a:pPr>
          </a:p>
          <a:p>
            <a:pPr algn="l" marL="0" indent="0" lvl="0">
              <a:lnSpc>
                <a:spcPts val="1920"/>
              </a:lnSpc>
              <a:spcBef>
                <a:spcPct val="0"/>
              </a:spcBef>
            </a:pPr>
            <a:r>
              <a:rPr lang="en-US" spc="24" u="none" sz="1200">
                <a:solidFill>
                  <a:srgbClr val="FFFFFF"/>
                </a:solidFill>
                <a:latin typeface="Nourd"/>
              </a:rPr>
              <a:t>Austen Tech is currently seeking 5 investors to give $2,000 each towards product finalization and fulfilment.</a:t>
            </a:r>
          </a:p>
        </p:txBody>
      </p:sp>
      <p:grpSp>
        <p:nvGrpSpPr>
          <p:cNvPr name="Group 7" id="7"/>
          <p:cNvGrpSpPr/>
          <p:nvPr/>
        </p:nvGrpSpPr>
        <p:grpSpPr>
          <a:xfrm rot="0">
            <a:off x="756000" y="8197270"/>
            <a:ext cx="2678614" cy="1178343"/>
            <a:chOff x="0" y="0"/>
            <a:chExt cx="3571485" cy="1571123"/>
          </a:xfrm>
        </p:grpSpPr>
        <p:sp>
          <p:nvSpPr>
            <p:cNvPr name="TextBox 8" id="8"/>
            <p:cNvSpPr txBox="true"/>
            <p:nvPr/>
          </p:nvSpPr>
          <p:spPr>
            <a:xfrm rot="0">
              <a:off x="0" y="-19050"/>
              <a:ext cx="3571485" cy="384810"/>
            </a:xfrm>
            <a:prstGeom prst="rect">
              <a:avLst/>
            </a:prstGeom>
          </p:spPr>
          <p:txBody>
            <a:bodyPr anchor="t" rtlCol="false" tIns="0" lIns="0" bIns="0" rIns="0">
              <a:spAutoFit/>
            </a:bodyPr>
            <a:lstStyle/>
            <a:p>
              <a:pPr algn="l" marL="0" indent="0" lvl="0">
                <a:lnSpc>
                  <a:spcPts val="2340"/>
                </a:lnSpc>
                <a:spcBef>
                  <a:spcPct val="0"/>
                </a:spcBef>
              </a:pPr>
              <a:r>
                <a:rPr lang="en-US" u="sng" sz="1800">
                  <a:solidFill>
                    <a:srgbClr val="155FCF"/>
                  </a:solidFill>
                  <a:latin typeface="Red Hat Display Bold"/>
                </a:rPr>
                <a:t>Product Timeline</a:t>
              </a:r>
            </a:p>
          </p:txBody>
        </p:sp>
        <p:sp>
          <p:nvSpPr>
            <p:cNvPr name="TextBox 9" id="9"/>
            <p:cNvSpPr txBox="true"/>
            <p:nvPr/>
          </p:nvSpPr>
          <p:spPr>
            <a:xfrm rot="0">
              <a:off x="0" y="661803"/>
              <a:ext cx="3571485" cy="909320"/>
            </a:xfrm>
            <a:prstGeom prst="rect">
              <a:avLst/>
            </a:prstGeom>
          </p:spPr>
          <p:txBody>
            <a:bodyPr anchor="t" rtlCol="false" tIns="0" lIns="0" bIns="0" rIns="0">
              <a:spAutoFit/>
            </a:bodyPr>
            <a:lstStyle/>
            <a:p>
              <a:pPr algn="l" marL="0" indent="0" lvl="0">
                <a:lnSpc>
                  <a:spcPts val="1920"/>
                </a:lnSpc>
                <a:spcBef>
                  <a:spcPct val="0"/>
                </a:spcBef>
              </a:pPr>
              <a:r>
                <a:rPr lang="en-US" spc="24" u="none" sz="1200">
                  <a:solidFill>
                    <a:srgbClr val="155FCF"/>
                  </a:solidFill>
                  <a:latin typeface="Nourd"/>
                </a:rPr>
                <a:t>As the project is already underway, Prodactif is projected to launch by Q2 of 2021.</a:t>
              </a:r>
            </a:p>
          </p:txBody>
        </p:sp>
      </p:grpSp>
      <p:grpSp>
        <p:nvGrpSpPr>
          <p:cNvPr name="Group 10" id="10"/>
          <p:cNvGrpSpPr/>
          <p:nvPr/>
        </p:nvGrpSpPr>
        <p:grpSpPr>
          <a:xfrm rot="0">
            <a:off x="4125386" y="8197270"/>
            <a:ext cx="2678614" cy="1178343"/>
            <a:chOff x="0" y="0"/>
            <a:chExt cx="3571485" cy="1571123"/>
          </a:xfrm>
        </p:grpSpPr>
        <p:sp>
          <p:nvSpPr>
            <p:cNvPr name="TextBox 11" id="11"/>
            <p:cNvSpPr txBox="true"/>
            <p:nvPr/>
          </p:nvSpPr>
          <p:spPr>
            <a:xfrm rot="0">
              <a:off x="0" y="-19050"/>
              <a:ext cx="3571485" cy="384810"/>
            </a:xfrm>
            <a:prstGeom prst="rect">
              <a:avLst/>
            </a:prstGeom>
          </p:spPr>
          <p:txBody>
            <a:bodyPr anchor="t" rtlCol="false" tIns="0" lIns="0" bIns="0" rIns="0">
              <a:spAutoFit/>
            </a:bodyPr>
            <a:lstStyle/>
            <a:p>
              <a:pPr algn="l" marL="0" indent="0" lvl="0">
                <a:lnSpc>
                  <a:spcPts val="2340"/>
                </a:lnSpc>
                <a:spcBef>
                  <a:spcPct val="0"/>
                </a:spcBef>
              </a:pPr>
              <a:r>
                <a:rPr lang="en-US" u="sng" sz="1800">
                  <a:solidFill>
                    <a:srgbClr val="155FCF"/>
                  </a:solidFill>
                  <a:latin typeface="Red Hat Display Bold"/>
                </a:rPr>
                <a:t>Project Deliverables</a:t>
              </a:r>
            </a:p>
          </p:txBody>
        </p:sp>
        <p:sp>
          <p:nvSpPr>
            <p:cNvPr name="TextBox 12" id="12"/>
            <p:cNvSpPr txBox="true"/>
            <p:nvPr/>
          </p:nvSpPr>
          <p:spPr>
            <a:xfrm rot="0">
              <a:off x="0" y="661803"/>
              <a:ext cx="3571485" cy="909320"/>
            </a:xfrm>
            <a:prstGeom prst="rect">
              <a:avLst/>
            </a:prstGeom>
          </p:spPr>
          <p:txBody>
            <a:bodyPr anchor="t" rtlCol="false" tIns="0" lIns="0" bIns="0" rIns="0">
              <a:spAutoFit/>
            </a:bodyPr>
            <a:lstStyle/>
            <a:p>
              <a:pPr algn="l" marL="0" indent="0" lvl="0">
                <a:lnSpc>
                  <a:spcPts val="1920"/>
                </a:lnSpc>
                <a:spcBef>
                  <a:spcPct val="0"/>
                </a:spcBef>
              </a:pPr>
              <a:r>
                <a:rPr lang="en-US" spc="24" u="none" sz="1200">
                  <a:solidFill>
                    <a:srgbClr val="155FCF"/>
                  </a:solidFill>
                  <a:latin typeface="Nourd"/>
                </a:rPr>
                <a:t>Q4 2020: Wireframes, user testing</a:t>
              </a:r>
            </a:p>
            <a:p>
              <a:pPr algn="l" marL="0" indent="0" lvl="0">
                <a:lnSpc>
                  <a:spcPts val="1920"/>
                </a:lnSpc>
                <a:spcBef>
                  <a:spcPct val="0"/>
                </a:spcBef>
              </a:pPr>
              <a:r>
                <a:rPr lang="en-US" spc="24" u="none" sz="1200">
                  <a:solidFill>
                    <a:srgbClr val="155FCF"/>
                  </a:solidFill>
                  <a:latin typeface="Nourd"/>
                </a:rPr>
                <a:t>Q1 2021: Beta launch, bug fixes</a:t>
              </a:r>
            </a:p>
            <a:p>
              <a:pPr algn="l" marL="0" indent="0" lvl="0">
                <a:lnSpc>
                  <a:spcPts val="1920"/>
                </a:lnSpc>
                <a:spcBef>
                  <a:spcPct val="0"/>
                </a:spcBef>
              </a:pPr>
              <a:r>
                <a:rPr lang="en-US" spc="24" u="none" sz="1200">
                  <a:solidFill>
                    <a:srgbClr val="155FCF"/>
                  </a:solidFill>
                  <a:latin typeface="Nourd"/>
                </a:rPr>
                <a:t>Q2 2021: Marketing, product launch</a:t>
              </a:r>
            </a:p>
          </p:txBody>
        </p:sp>
      </p:gr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48000" y="756000"/>
            <a:ext cx="756000" cy="756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DAE8kyQ06cY</dc:identifier>
  <dcterms:modified xsi:type="dcterms:W3CDTF">2011-08-01T06:04:30Z</dcterms:modified>
  <cp:revision>1</cp:revision>
  <dc:title>Blue and Green Casual Corporate App Development Business Proposal</dc:title>
</cp:coreProperties>
</file>